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mp4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1F98B71D-2364-492B-AFAE-A3CB37594BC2}">
  <a:tblStyle styleId="{1F98B71D-2364-492B-AFAE-A3CB37594BC2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4" d="100"/>
          <a:sy n="134" d="100"/>
        </p:scale>
        <p:origin x="-16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gif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777086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 sz="1400"/>
              <a:t>Bots serve many purposes, both benign and nefarious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 i="1"/>
              <a:t>Good bots</a:t>
            </a:r>
            <a:r>
              <a:rPr lang="en" sz="1400"/>
              <a:t>: Search engine bots, commercial crawlers, feed fetchers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 i="1"/>
              <a:t>Bad bots</a:t>
            </a:r>
            <a:r>
              <a:rPr lang="en" sz="1400"/>
              <a:t>: Impersonators, spammers, scrapers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 sz="1400"/>
              <a:t>Bad bots can be a drain on a website’s resources and also present security risks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DDoS attacks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Comment spam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Scraping and republishing data elsewhere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Search engine bots: help index web to optimize search (e.g. Google)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Commercial crawlers: keyword analytics on what drives traffic to website (e.g. Alexabot)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Feed fetchers: refresh FB feed on mobile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-explain bots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Challenge must be as </a:t>
            </a:r>
            <a:r>
              <a:rPr lang="en" sz="1400" b="1"/>
              <a:t>unintrusive</a:t>
            </a:r>
            <a:r>
              <a:rPr lang="en" sz="1400"/>
              <a:t> and </a:t>
            </a:r>
            <a:r>
              <a:rPr lang="en" sz="1400" b="1"/>
              <a:t>easy</a:t>
            </a:r>
            <a:r>
              <a:rPr lang="en" sz="1400"/>
              <a:t> as possible for humans in order to preserve </a:t>
            </a:r>
            <a:r>
              <a:rPr lang="en" sz="1400" b="1"/>
              <a:t>smooth user experience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Originally used words for transcribing text not readable by OCR (optical character recognition)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Google’s solution….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But can a bot solve this with ML???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Make it a mountain test if other (maybe show process)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Take out sub-bullets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Recently, solving this problem would have been limited to cutting-edge research…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...but today can be accomplished by off-the-shelf open source software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Once-complex problems can be easily be solved by modern machines...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 sz="1400"/>
              <a:t>...and increasingly complex tests could be a nuisance for humans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400"/>
              <a:t>Maybe change the visual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599" cy="2030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599" cy="128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4"/>
            <a:chOff x="0" y="3903669"/>
            <a:chExt cx="9144000" cy="1239924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099" cy="9878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099" cy="98789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19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899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899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7999" cy="310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199" cy="15644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199" cy="12692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adrien.porter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www.incapsula.com/blog/bot-traffic-report-2016.html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biglou/reCAPTCHA_Science.pdf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gif"/><Relationship Id="rId5" Type="http://schemas.openxmlformats.org/officeDocument/2006/relationships/hyperlink" Target="https://www.blackhat.com/docs/asia-16/materials/asia-16-Sivakorn-Im-Not-a-Human-Breaking-the-Google-reCAPTCHA-wp.pdf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 Am Not a Robot?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Simulating Human Intelligence with Machine Learning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7028300" y="4431200"/>
            <a:ext cx="1791900" cy="53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</a:rPr>
              <a:t>Adrien Porter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</a:rPr>
              <a:t>March 30th, 2017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199" cy="15644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you.</a:t>
            </a:r>
          </a:p>
        </p:txBody>
      </p:sp>
      <p:sp>
        <p:nvSpPr>
          <p:cNvPr id="182" name="Shape 182"/>
          <p:cNvSpPr txBox="1">
            <a:spLocks noGrp="1"/>
          </p:cNvSpPr>
          <p:nvPr>
            <p:ph type="subTitle" idx="1"/>
          </p:nvPr>
        </p:nvSpPr>
        <p:spPr>
          <a:xfrm>
            <a:off x="265500" y="3473576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/>
              <a:t>Adrien Porter</a:t>
            </a:r>
          </a:p>
          <a:p>
            <a:pPr lvl="0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adrien.porter@gmail.com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github.com/alporter08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linkedin.com/in/adrien-porter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Bot Traffic Makes Up  &gt;50% of Web Traffic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499" cy="461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Context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499" cy="4613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 statement</a:t>
            </a:r>
          </a:p>
        </p:txBody>
      </p:sp>
      <p:pic>
        <p:nvPicPr>
          <p:cNvPr id="95" name="Shape 95" descr="Screenshot 2017-03-24 09.23.5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8138" y="1017800"/>
            <a:ext cx="5007719" cy="3590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0" y="4833425"/>
            <a:ext cx="3465900" cy="27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800"/>
              <a:t>Source: </a:t>
            </a:r>
            <a:r>
              <a:rPr lang="en" sz="800" baseline="30000"/>
              <a:t>1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Incapsula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2705837" y="4608700"/>
            <a:ext cx="3732300" cy="46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Fig.1: Bots recently have overtaken humans as the majority source of web traffic</a:t>
            </a:r>
            <a:r>
              <a:rPr lang="en" sz="1000" baseline="30000"/>
              <a:t>1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ReCAPTCHA Is Widely Used to Block Bots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Context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 statement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0" y="4833425"/>
            <a:ext cx="4489200" cy="27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reCAPTCHA: Human-Based Character Recognition via Web Security Measures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11700" y="1017800"/>
            <a:ext cx="8455200" cy="357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CAPTCHA: </a:t>
            </a:r>
            <a:r>
              <a:rPr lang="en" i="1"/>
              <a:t>Completely Automated Public Turing Test To Tell Computers and Humans Apart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Idea is to create a </a:t>
            </a:r>
            <a:r>
              <a:rPr lang="en" b="1"/>
              <a:t>simple</a:t>
            </a:r>
            <a:r>
              <a:rPr lang="en"/>
              <a:t> </a:t>
            </a:r>
            <a:r>
              <a:rPr lang="en" b="1"/>
              <a:t>challenge</a:t>
            </a:r>
            <a:r>
              <a:rPr lang="en"/>
              <a:t> to discern humans from bots…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...but can be </a:t>
            </a:r>
            <a:r>
              <a:rPr lang="en" b="1"/>
              <a:t>frustrating</a:t>
            </a:r>
            <a:r>
              <a:rPr lang="en"/>
              <a:t> from a UX perspective when the challenge is </a:t>
            </a:r>
            <a:r>
              <a:rPr lang="en" b="1"/>
              <a:t>too difficult</a:t>
            </a:r>
          </a:p>
        </p:txBody>
      </p:sp>
      <p:pic>
        <p:nvPicPr>
          <p:cNvPr id="107" name="Shape 107" descr="Screenshot 2017-03-24 09.56.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974" y="2173025"/>
            <a:ext cx="2747599" cy="22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942025" y="4415000"/>
            <a:ext cx="2447400" cy="23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Concept...</a:t>
            </a:r>
          </a:p>
        </p:txBody>
      </p:sp>
      <p:pic>
        <p:nvPicPr>
          <p:cNvPr id="109" name="Shape 109" descr="difficult captcha.jpg"/>
          <p:cNvPicPr preferRelativeResize="0"/>
          <p:nvPr/>
        </p:nvPicPr>
        <p:blipFill rotWithShape="1">
          <a:blip r:embed="rId5">
            <a:alphaModFix/>
          </a:blip>
          <a:srcRect l="3684" t="9121" r="4191" b="8254"/>
          <a:stretch/>
        </p:blipFill>
        <p:spPr>
          <a:xfrm>
            <a:off x="5758950" y="3313974"/>
            <a:ext cx="2581175" cy="102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5758950" y="4415000"/>
            <a:ext cx="2447400" cy="3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...reality?</a:t>
            </a: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6600500" y="2650275"/>
            <a:ext cx="295200" cy="65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lg" len="lg"/>
            <a:tailEnd type="none" w="lg" len="lg"/>
          </a:ln>
        </p:spPr>
      </p:cxnSp>
      <p:sp>
        <p:nvSpPr>
          <p:cNvPr id="112" name="Shape 112"/>
          <p:cNvSpPr txBox="1"/>
          <p:nvPr/>
        </p:nvSpPr>
        <p:spPr>
          <a:xfrm>
            <a:off x="6123200" y="2173025"/>
            <a:ext cx="2494500" cy="40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/>
              <a:t>This is a frustrating experience for users</a:t>
            </a:r>
          </a:p>
        </p:txBody>
      </p:sp>
      <p:sp>
        <p:nvSpPr>
          <p:cNvPr id="113" name="Shape 113"/>
          <p:cNvSpPr/>
          <p:nvPr/>
        </p:nvSpPr>
        <p:spPr>
          <a:xfrm>
            <a:off x="3818700" y="3593900"/>
            <a:ext cx="1441200" cy="4614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Google’s Latest Iteration Uses Context + Images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Context</a:t>
            </a:r>
          </a:p>
        </p:txBody>
      </p:sp>
      <p:pic>
        <p:nvPicPr>
          <p:cNvPr id="120" name="Shape 120" descr="Screenshot 2017-03-24 11.14.39.png"/>
          <p:cNvPicPr preferRelativeResize="0"/>
          <p:nvPr/>
        </p:nvPicPr>
        <p:blipFill rotWithShape="1">
          <a:blip r:embed="rId3">
            <a:alphaModFix/>
          </a:blip>
          <a:srcRect l="2629" t="1259" b="2586"/>
          <a:stretch/>
        </p:blipFill>
        <p:spPr>
          <a:xfrm>
            <a:off x="6229917" y="1258162"/>
            <a:ext cx="2080807" cy="299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 descr="hero-recaptcha-demo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050" y="1606400"/>
            <a:ext cx="2759399" cy="73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 txBox="1"/>
          <p:nvPr/>
        </p:nvSpPr>
        <p:spPr>
          <a:xfrm>
            <a:off x="311700" y="2341050"/>
            <a:ext cx="3630000" cy="154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/>
              <a:t>Test 1: Click checkbox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Context appears to focus on </a:t>
            </a:r>
            <a:r>
              <a:rPr lang="en" sz="1200" b="1" dirty="0"/>
              <a:t>browser info</a:t>
            </a:r>
            <a:r>
              <a:rPr lang="en" sz="1200" b="1" baseline="30000" dirty="0"/>
              <a:t>1</a:t>
            </a:r>
          </a:p>
          <a:p>
            <a:pPr marL="914400" lvl="1" indent="-3048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200" dirty="0"/>
              <a:t>IP address</a:t>
            </a:r>
          </a:p>
          <a:p>
            <a:pPr marL="914400" lvl="1" indent="-3048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200" dirty="0"/>
              <a:t>Cookies</a:t>
            </a:r>
          </a:p>
          <a:p>
            <a:pPr marL="914400" lvl="1" indent="-3048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200" dirty="0"/>
              <a:t>Browsing history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3" name="Shape 123"/>
          <p:cNvSpPr/>
          <p:nvPr/>
        </p:nvSpPr>
        <p:spPr>
          <a:xfrm>
            <a:off x="4129550" y="1743025"/>
            <a:ext cx="1441200" cy="4614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6229925" y="4253200"/>
            <a:ext cx="2321400" cy="54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Test 2: Select correct images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 txBox="1"/>
          <p:nvPr/>
        </p:nvSpPr>
        <p:spPr>
          <a:xfrm>
            <a:off x="4100825" y="2502275"/>
            <a:ext cx="1910400" cy="22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/>
              <a:t>If algorithm cannot ascertain that user human, image challenge appears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0" y="4829400"/>
            <a:ext cx="6229800" cy="31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800"/>
              <a:t>Source: </a:t>
            </a:r>
            <a:r>
              <a:rPr lang="en" sz="800" baseline="30000"/>
              <a:t>1</a:t>
            </a:r>
            <a:r>
              <a:rPr lang="en" sz="800" u="sng">
                <a:solidFill>
                  <a:schemeClr val="hlink"/>
                </a:solidFill>
                <a:hlinkClick r:id="rId5"/>
              </a:rPr>
              <a:t>I’m not a human: Breaking the Google reCAPTCHA</a:t>
            </a:r>
            <a:r>
              <a:rPr lang="en" sz="800"/>
              <a:t>, Suphannee Sivakorn, Jason Polakis, and Angelos D. Keromytis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Objective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Pass ReCAPTCHA Image Challenge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ReCAPTCHAWiz: Selenium Integration with Convolutional Neural Network </a:t>
            </a:r>
          </a:p>
        </p:txBody>
      </p:sp>
      <p:pic>
        <p:nvPicPr>
          <p:cNvPr id="138" name="Shape 138" descr="big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6062" y="2845506"/>
            <a:ext cx="982900" cy="88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 descr="main-thumb-t-449747-200-vosprwwgrsgxbcuogpvzqfdrnccpscnt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550" y="2770287"/>
            <a:ext cx="1324800" cy="13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 descr="keras-logo-small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8300" y="1948398"/>
            <a:ext cx="1107399" cy="110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 descr="30f249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200" y="2878987"/>
            <a:ext cx="2785928" cy="11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/>
          <p:nvPr/>
        </p:nvSpPr>
        <p:spPr>
          <a:xfrm>
            <a:off x="311700" y="3986400"/>
            <a:ext cx="2708700" cy="6078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3191701" y="3986400"/>
            <a:ext cx="2760600" cy="6078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6123489" y="3986400"/>
            <a:ext cx="2760600" cy="6078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body" idx="4294967295"/>
          </p:nvPr>
        </p:nvSpPr>
        <p:spPr>
          <a:xfrm>
            <a:off x="313900" y="4133100"/>
            <a:ext cx="24945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Cloud Computing </a:t>
            </a:r>
          </a:p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(GPU instance)</a:t>
            </a:r>
          </a:p>
        </p:txBody>
      </p:sp>
      <p:sp>
        <p:nvSpPr>
          <p:cNvPr id="146" name="Shape 146"/>
          <p:cNvSpPr txBox="1">
            <a:spLocks noGrp="1"/>
          </p:cNvSpPr>
          <p:nvPr>
            <p:ph type="body" idx="4294967295"/>
          </p:nvPr>
        </p:nvSpPr>
        <p:spPr>
          <a:xfrm>
            <a:off x="3508100" y="4133100"/>
            <a:ext cx="22572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Machine Learning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6458925" y="4133100"/>
            <a:ext cx="22572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Automated Browser</a:t>
            </a:r>
          </a:p>
        </p:txBody>
      </p:sp>
      <p:pic>
        <p:nvPicPr>
          <p:cNvPr id="148" name="Shape 148" descr="python-logo-master-v3-T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6548" y="1927728"/>
            <a:ext cx="2494500" cy="84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 descr="ubuntu-logo112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3637" y="2026361"/>
            <a:ext cx="1194334" cy="9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Image Classification with Pre-trained CNN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 statement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311700" y="1017800"/>
            <a:ext cx="7268400" cy="357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Collected over 2000 examples from “Mountain” ReCAPTCHA challenges 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/>
              <a:t>Mountains vs. all other (rivers, buildings, bridges, objects)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Images were pre-processed (resized and re-scaled RGB values)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 b="1"/>
              <a:t>98%</a:t>
            </a:r>
            <a:r>
              <a:rPr lang="en"/>
              <a:t> validation accuracy in under 3 mins thanks to pre-trained model (VGG 16)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6643275" y="2954700"/>
            <a:ext cx="1508400" cy="27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/>
              <a:t>Model Stats</a:t>
            </a:r>
          </a:p>
        </p:txBody>
      </p:sp>
      <p:graphicFrame>
        <p:nvGraphicFramePr>
          <p:cNvPr id="158" name="Shape 158"/>
          <p:cNvGraphicFramePr/>
          <p:nvPr/>
        </p:nvGraphicFramePr>
        <p:xfrm>
          <a:off x="5962637" y="3439125"/>
          <a:ext cx="2869650" cy="853440"/>
        </p:xfrm>
        <a:graphic>
          <a:graphicData uri="http://schemas.openxmlformats.org/drawingml/2006/table">
            <a:tbl>
              <a:tblPr>
                <a:noFill/>
                <a:tableStyleId>{1F98B71D-2364-492B-AFAE-A3CB37594BC2}</a:tableStyleId>
              </a:tblPr>
              <a:tblGrid>
                <a:gridCol w="1627375"/>
                <a:gridCol w="1242275"/>
              </a:tblGrid>
              <a:tr h="1000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 b="1"/>
                        <a:t>Training Set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2,000 (2 x 1000)</a:t>
                      </a:r>
                    </a:p>
                  </a:txBody>
                  <a:tcPr marL="28575" marR="28575" marT="19050" marB="19050" anchor="b"/>
                </a:tc>
              </a:tr>
              <a:tr h="2000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 b="1"/>
                        <a:t>Validation Set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800 (2 x 400)</a:t>
                      </a:r>
                    </a:p>
                  </a:txBody>
                  <a:tcPr marL="28575" marR="28575" marT="19050" marB="19050" anchor="b"/>
                </a:tc>
              </a:tr>
              <a:tr h="2000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 b="1"/>
                        <a:t>Epochs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50</a:t>
                      </a:r>
                    </a:p>
                  </a:txBody>
                  <a:tcPr marL="28575" marR="28575" marT="19050" marB="19050" anchor="b"/>
                </a:tc>
              </a:tr>
              <a:tr h="2000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 b="1"/>
                        <a:t>Validation Accuracy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98%</a:t>
                      </a:r>
                    </a:p>
                  </a:txBody>
                  <a:tcPr marL="28575" marR="28575" marT="19050" marB="19050" anchor="b"/>
                </a:tc>
              </a:tr>
            </a:tbl>
          </a:graphicData>
        </a:graphic>
      </p:graphicFrame>
      <p:pic>
        <p:nvPicPr>
          <p:cNvPr id="159" name="Shape 159" descr="vgg1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3337" y="2744137"/>
            <a:ext cx="3801324" cy="222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/>
        </p:nvSpPr>
        <p:spPr>
          <a:xfrm>
            <a:off x="311575" y="3554350"/>
            <a:ext cx="1306200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VGG 16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Architecture</a:t>
            </a:r>
          </a:p>
        </p:txBody>
      </p:sp>
      <p:sp>
        <p:nvSpPr>
          <p:cNvPr id="161" name="Shape 161"/>
          <p:cNvSpPr/>
          <p:nvPr/>
        </p:nvSpPr>
        <p:spPr>
          <a:xfrm>
            <a:off x="4427100" y="3627550"/>
            <a:ext cx="1108944" cy="461376"/>
          </a:xfrm>
          <a:prstGeom prst="flowChartTerminator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62" name="Shape 162"/>
          <p:cNvCxnSpPr>
            <a:stCxn id="161" idx="0"/>
          </p:cNvCxnSpPr>
          <p:nvPr/>
        </p:nvCxnSpPr>
        <p:spPr>
          <a:xfrm rot="10800000" flipH="1">
            <a:off x="4981572" y="2858650"/>
            <a:ext cx="162000" cy="76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lg" len="lg"/>
            <a:tailEnd type="none" w="lg" len="lg"/>
          </a:ln>
        </p:spPr>
      </p:cxnSp>
      <p:sp>
        <p:nvSpPr>
          <p:cNvPr id="163" name="Shape 163"/>
          <p:cNvSpPr txBox="1"/>
          <p:nvPr/>
        </p:nvSpPr>
        <p:spPr>
          <a:xfrm>
            <a:off x="4427100" y="2416550"/>
            <a:ext cx="2196300" cy="37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Removed from original and trained custom FC layer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 Am a Robot...</a:t>
            </a:r>
          </a:p>
        </p:txBody>
      </p:sp>
      <p:pic>
        <p:nvPicPr>
          <p:cNvPr id="2" name="ReCAPTCHAWiz Fa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8217" y="1161962"/>
            <a:ext cx="5787567" cy="32555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Key Takeaways 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311700" y="1306050"/>
            <a:ext cx="7173000" cy="253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 b="1"/>
              <a:t>Democratization of AI</a:t>
            </a:r>
            <a:r>
              <a:rPr lang="en"/>
              <a:t> will make it increasingly difficult to distinguish human activity from robot activity on the web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ReCAPTCHA may </a:t>
            </a:r>
            <a:r>
              <a:rPr lang="en" b="1"/>
              <a:t>no longer</a:t>
            </a:r>
            <a:r>
              <a:rPr lang="en"/>
              <a:t> be a </a:t>
            </a:r>
            <a:r>
              <a:rPr lang="en" b="1"/>
              <a:t>viable</a:t>
            </a:r>
            <a:r>
              <a:rPr lang="en"/>
              <a:t> </a:t>
            </a:r>
            <a:r>
              <a:rPr lang="en" b="1"/>
              <a:t>solution</a:t>
            </a:r>
            <a:r>
              <a:rPr lang="en"/>
              <a:t> to filter bots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 b="1"/>
              <a:t>The opportunity for innovation is substantial</a:t>
            </a:r>
            <a:r>
              <a:rPr lang="en"/>
              <a:t> and we can expect to see significant progress in field of AI in the coming years</a:t>
            </a:r>
          </a:p>
        </p:txBody>
      </p:sp>
      <p:pic>
        <p:nvPicPr>
          <p:cNvPr id="176" name="Shape 176" descr="Bender_Rodriguez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0750" y="1594787"/>
            <a:ext cx="1343350" cy="195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573</Words>
  <Application>Microsoft Macintosh PowerPoint</Application>
  <PresentationFormat>On-screen Show (16:9)</PresentationFormat>
  <Paragraphs>95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Roboto</vt:lpstr>
      <vt:lpstr>geometric</vt:lpstr>
      <vt:lpstr>I Am Not a Robot?</vt:lpstr>
      <vt:lpstr>Bot Traffic Makes Up  &gt;50% of Web Traffic</vt:lpstr>
      <vt:lpstr>ReCAPTCHA Is Widely Used to Block Bots</vt:lpstr>
      <vt:lpstr>Google’s Latest Iteration Uses Context + Images</vt:lpstr>
      <vt:lpstr>Objective</vt:lpstr>
      <vt:lpstr>ReCAPTCHAWiz: Selenium Integration with Convolutional Neural Network </vt:lpstr>
      <vt:lpstr>Image Classification with Pre-trained CNN</vt:lpstr>
      <vt:lpstr>I Am a Robot...</vt:lpstr>
      <vt:lpstr>Key Takeaways 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Not a Robot?</dc:title>
  <cp:lastModifiedBy>Adrien Porter</cp:lastModifiedBy>
  <cp:revision>4</cp:revision>
  <dcterms:modified xsi:type="dcterms:W3CDTF">2017-03-30T02:59:42Z</dcterms:modified>
</cp:coreProperties>
</file>